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5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80924" autoAdjust="0"/>
  </p:normalViewPr>
  <p:slideViewPr>
    <p:cSldViewPr snapToGrid="0">
      <p:cViewPr varScale="1">
        <p:scale>
          <a:sx n="100" d="100"/>
          <a:sy n="100" d="100"/>
        </p:scale>
        <p:origin x="78" y="732"/>
      </p:cViewPr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1.xlsx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Worksheet2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100" b="1" i="0" u="none">
                <a:solidFill>
                  <a:schemeClr val="tx1"/>
                </a:solidFill>
                <a:latin typeface="+mn-lt" panose="0"/>
                <a:ea typeface="+mn-ea" panose="0"/>
                <a:cs typeface="+mn-ea" panose="0"/>
                <a:sym typeface="+mn-ea" panose="0"/>
              </a:defRPr>
            </a:pPr>
            <a:r>
              <a:rPr sz="2100" b="1" i="0" u="none">
                <a:solidFill>
                  <a:schemeClr val="tx1"/>
                </a:solidFill>
                <a:latin typeface="+mn-lt" panose="0"/>
                <a:ea typeface="+mn-ea" panose="0"/>
                <a:cs typeface="+mn-ea" panose="0"/>
                <a:sym typeface="+mn-ea" panose="0"/>
              </a:rPr>
              <a:t>각 게임 별 정복까지 걸리는 시간</a:t>
            </a:r>
            <a:endParaRPr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7799595892429352"/>
          <c:y val="0.20460601150989532"/>
          <c:w val="0.89892095327377319"/>
          <c:h val="0.53789806365966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422603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"/>
                  <c:y val="0.10666893422603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"/>
                  <c:y val="0.185810402035713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"/>
                  <c:y val="0.175487607717514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0.00000000000000008337"/>
                  <c:y val="0.13075546920299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"/>
                  <c:y val="0.1961331963539123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0"/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p>
                <a:pPr algn="l">
                  <a:defRPr sz="1100" b="0" i="0" u="none">
                    <a:solidFill>
                      <a:schemeClr val="tx1"/>
                    </a:solidFill>
                    <a:latin typeface="+mn-lt" panose="0"/>
                    <a:ea typeface="+mn-ea" panose="0"/>
                    <a:cs typeface="+mn-ea" panose="0"/>
                    <a:sym typeface="+mn-ea" panose="0"/>
                  </a:defRPr>
                </a:pPr>
                <a:endParaRPr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219"/>
        <c:overlap val="0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 cmpd="sng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  <c:size val="7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 cmpd="sng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  <c:size val="7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</c:ser>
        <c:dLbls>
          <c:delete val="0"/>
          <c:dLblPos val="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axPos val="b"/>
        <c:crossAx val="1374090591"/>
        <c:delete val="0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200" b="0" i="0" u="none">
                <a:solidFill>
                  <a:schemeClr val="tx1"/>
                </a:solidFill>
                <a:latin typeface="+mn-lt" panose="0"/>
                <a:ea typeface="+mn-ea" panose="0"/>
                <a:cs typeface="+mn-ea" panose="0"/>
                <a:sym typeface="+mn-ea" panose="0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374090591"/>
        <c:scaling>
          <c:orientation val="minMax"/>
        </c:scaling>
        <c:axPos val="l"/>
        <c:crossAx val="1374089343"/>
        <c:delete val="0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1100" b="0" i="0" u="none">
                <a:solidFill>
                  <a:schemeClr val="tx1"/>
                </a:solidFill>
                <a:latin typeface="+mn-lt" panose="0"/>
                <a:ea typeface="+mn-ea" panose="0"/>
                <a:cs typeface="+mn-ea" panose="0"/>
                <a:sym typeface="+mn-ea" panose="0"/>
              </a:defRPr>
            </a:pPr>
            <a:endParaRPr/>
          </a:p>
        </c:txPr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p>
          <a:pPr algn="l">
            <a:defRPr sz="1200" b="0" i="0" u="none">
              <a:solidFill>
                <a:schemeClr val="tx1"/>
              </a:solidFill>
              <a:latin typeface="+mn-lt" panose="0"/>
              <a:ea typeface="+mn-ea" panose="0"/>
              <a:cs typeface="+mn-ea" panose="0"/>
              <a:sym typeface="+mn-ea" panose="0"/>
            </a:defRPr>
          </a:pPr>
          <a:endParaRPr/>
        </a:p>
      </c:txPr>
    </c:legend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title>
      <c:tx>
        <c:rich>
          <a:bodyPr rot="0" vert="horz" wrap="none" lIns="0" tIns="0" rIns="0" bIns="0" anchor="ctr" anchorCtr="1"/>
          <a:p>
            <a:pPr algn="l">
              <a:defRPr sz="2100" b="1" i="0" u="none">
                <a:solidFill>
                  <a:schemeClr val="tx1"/>
                </a:solidFill>
                <a:latin typeface="+mn-lt" panose="0"/>
                <a:ea typeface="+mn-ea" panose="0"/>
                <a:cs typeface="+mn-ea" panose="0"/>
                <a:sym typeface="+mn-ea" panose="0"/>
              </a:defRPr>
            </a:pPr>
            <a:r>
              <a:rPr sz="2100" b="1" i="0" u="none">
                <a:solidFill>
                  <a:schemeClr val="tx1"/>
                </a:solidFill>
                <a:latin typeface="+mn-lt" panose="0"/>
                <a:ea typeface="+mn-ea" panose="0"/>
                <a:cs typeface="+mn-ea" panose="0"/>
                <a:sym typeface="+mn-ea" panose="0"/>
              </a:rPr>
              <a:t>게임 한 판에 걸리는 시간</a:t>
            </a:r>
            <a:endParaRPr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7799595892429352"/>
          <c:y val="0.20460601150989532"/>
          <c:w val="0.89892095327377319"/>
          <c:h val="0.53789806365966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422603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"/>
                  <c:y val="0.109321765601634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"/>
                  <c:y val="0.143359243869781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"/>
                  <c:y val="0.136007487773895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0"/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p>
                <a:pPr algn="l">
                  <a:defRPr sz="1100" b="0" i="0" u="none">
                    <a:solidFill>
                      <a:schemeClr val="tx1"/>
                    </a:solidFill>
                    <a:latin typeface="+mn-lt" panose="0"/>
                    <a:ea typeface="+mn-ea" panose="0"/>
                    <a:cs typeface="+mn-ea" panose="0"/>
                    <a:sym typeface="+mn-ea" panose="0"/>
                  </a:defRPr>
                </a:pPr>
                <a:endParaRPr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219"/>
        <c:overlap val="0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 cmpd="sng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  <c:size val="7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 cmpd="sng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  <c:size val="7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</c:ser>
        <c:dLbls>
          <c:delete val="0"/>
          <c:dLblPos val="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axPos val="b"/>
        <c:crossAx val="1374090591"/>
        <c:delete val="0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200" b="0" i="0" u="none">
                <a:solidFill>
                  <a:schemeClr val="tx1"/>
                </a:solidFill>
                <a:latin typeface="+mn-lt" panose="0"/>
                <a:ea typeface="+mn-ea" panose="0"/>
                <a:cs typeface="+mn-ea" panose="0"/>
                <a:sym typeface="+mn-ea" panose="0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374090591"/>
        <c:scaling>
          <c:orientation val="minMax"/>
        </c:scaling>
        <c:axPos val="l"/>
        <c:crossAx val="1374089343"/>
        <c:delete val="0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1100" b="0" i="0" u="none">
                <a:solidFill>
                  <a:schemeClr val="tx1"/>
                </a:solidFill>
                <a:latin typeface="+mn-lt" panose="0"/>
                <a:ea typeface="+mn-ea" panose="0"/>
                <a:cs typeface="+mn-ea" panose="0"/>
                <a:sym typeface="+mn-ea" panose="0"/>
              </a:defRPr>
            </a:pPr>
            <a:endParaRPr/>
          </a:p>
        </c:txPr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p>
          <a:pPr algn="l">
            <a:defRPr sz="1200" b="0" i="0" u="none">
              <a:solidFill>
                <a:schemeClr val="tx1"/>
              </a:solidFill>
              <a:latin typeface="+mn-lt" panose="0"/>
              <a:ea typeface="+mn-ea" panose="0"/>
              <a:cs typeface="+mn-ea" panose="0"/>
              <a:sym typeface="+mn-ea" panose="0"/>
            </a:defRPr>
          </a:pPr>
          <a:endParaRPr/>
        </a:p>
      </c:txPr>
    </c:legend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	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롤은 출처 필요</a:t>
            </a:r>
            <a:r>
              <a:rPr lang="en-US" altLang="ko-KR"/>
              <a:t>. </a:t>
            </a:r>
            <a:r>
              <a:rPr lang="ko-KR" altLang="en-US"/>
              <a:t>개발자 패치노트 등 참고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나머지는 최대 플레이 시간이 정해져있음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적합한 카드 사용 </a:t>
            </a:r>
            <a:r>
              <a:rPr lang="en-US" altLang="ko-KR"/>
              <a:t>AI</a:t>
            </a:r>
            <a:endParaRPr lang="en-US" altLang="ko-KR"/>
          </a:p>
          <a:p>
            <a:pPr marL="228600" indent="-228600">
              <a:buAutoNum type="arabicPeriod"/>
              <a:defRPr/>
            </a:pPr>
            <a:endParaRPr lang="en-US" altLang="ko-KR"/>
          </a:p>
          <a:p>
            <a:pPr marL="228600" indent="-228600">
              <a:buAutoNum type="arabicPeriod"/>
              <a:defRPr/>
            </a:pPr>
            <a:r>
              <a:rPr lang="ko-KR" altLang="en-US"/>
              <a:t>사거리 안에서 타겟 설정</a:t>
            </a:r>
            <a:endParaRPr lang="ko-KR" altLang="en-US"/>
          </a:p>
          <a:p>
            <a:pPr marL="228600" indent="-228600">
              <a:buAutoNum type="arabicPeriod"/>
              <a:defRPr/>
            </a:pPr>
            <a:r>
              <a:rPr lang="ko-KR" altLang="en-US"/>
              <a:t>없으면 이동 후</a:t>
            </a:r>
            <a:r>
              <a:rPr lang="en-US" altLang="ko-KR"/>
              <a:t> </a:t>
            </a:r>
            <a:r>
              <a:rPr lang="ko-KR" altLang="en-US"/>
              <a:t>사용</a:t>
            </a:r>
            <a:endParaRPr lang="ko-KR" altLang="en-US"/>
          </a:p>
          <a:p>
            <a:pPr marL="228600" indent="-228600">
              <a:buAutoNum type="arabicPeriod"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ection header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 idx="0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lvl="0">
              <a:defRPr/>
            </a:pPr>
            <a:r>
              <a:rPr lang="ko-KR" altLang="en-US"/>
              <a:t>xx%</a:t>
            </a:r>
            <a:endParaRPr lang="ko-KR" altLang="en-US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body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 idx="0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Asdaewf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Awefawef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awef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16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blipFill rotWithShape="1">
          <a:blip r:embed="rId16">
            <a:alphaModFix amt="50000"/>
            <a:lum/>
          </a:blip>
          <a:tile tx="0" ty="0" sx="75000" sy="100000" flip="none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20.jpeg"  /><Relationship Id="rId3" Type="http://schemas.openxmlformats.org/officeDocument/2006/relationships/image" Target="../media/image21.jpeg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Relationship Id="rId6" Type="http://schemas.openxmlformats.org/officeDocument/2006/relationships/image" Target="../media/image24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4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3.xml"  /><Relationship Id="rId3" Type="http://schemas.openxmlformats.org/officeDocument/2006/relationships/hyperlink" Target="https:\\namu.wiki\w\%EB%A7%88%EB%B8%94%20%EB%AF%B8%EB%93%9C%EB%82%98%EC%9E%87%20%EC%84%A0%EC%A6%88" TargetMode="External" /><Relationship Id="rId4" Type="http://schemas.openxmlformats.org/officeDocument/2006/relationships/hyperlink" Target="https://youtube.com/clip/UgkxNHPBo1T7ff-MMr1uUkC6wnePj0JAvXOY" TargetMode="External" /><Relationship Id="rId5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chart" Target="../charts/chart2.xml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2" Type="http://schemas.openxmlformats.org/officeDocument/2006/relationships/slideLayout" Target="../slideLayouts/slideLayout14.xml"  /><Relationship Id="rId3" Type="http://schemas.openxmlformats.org/officeDocument/2006/relationships/chart" Target="../charts/chart1.xml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4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14.jpeg"  /><Relationship Id="rId4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Enemy Slasher</a:t>
            </a:r>
            <a:endParaRPr lang="ko-KR" altLang="en-US" b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6179" y="4940182"/>
            <a:ext cx="6448000" cy="50320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ko-KR" b="1"/>
              <a:t>2018182004 </a:t>
            </a:r>
            <a:r>
              <a:rPr lang="ko-KR" altLang="en-US" b="1"/>
              <a:t>김나현</a:t>
            </a:r>
            <a:endParaRPr lang="ko-KR" altLang="en-US" b="1"/>
          </a:p>
          <a:p>
            <a:pPr algn="r">
              <a:defRPr/>
            </a:pPr>
            <a:r>
              <a:rPr lang="en-US" altLang="ko-KR" b="1"/>
              <a:t>2018180015</a:t>
            </a:r>
            <a:r>
              <a:rPr lang="ko-KR" altLang="en-US" b="1"/>
              <a:t> 류연우</a:t>
            </a:r>
            <a:endParaRPr lang="ko-KR" altLang="en-US" b="1"/>
          </a:p>
          <a:p>
            <a:pPr algn="r">
              <a:defRPr/>
            </a:pPr>
            <a:r>
              <a:rPr lang="en-US" altLang="ko-KR" b="1"/>
              <a:t>2018180017</a:t>
            </a:r>
            <a:r>
              <a:rPr lang="ko-KR" altLang="en-US" b="1"/>
              <a:t> 박기정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68799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타 게임과의 비교</a:t>
            </a:r>
            <a:endParaRPr lang="ko-KR" altLang="en-US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붕괴</a:t>
            </a:r>
            <a:r>
              <a:rPr lang="en-US" altLang="ko-KR" sz="2400"/>
              <a:t>:</a:t>
            </a:r>
            <a:r>
              <a:rPr lang="ko-KR" altLang="en-US" sz="2400"/>
              <a:t>스타레일</a:t>
            </a:r>
            <a:endParaRPr lang="ko-KR" altLang="en-US" sz="2400"/>
          </a:p>
          <a:p>
            <a:pPr lvl="1">
              <a:defRPr/>
            </a:pPr>
            <a:r>
              <a:rPr lang="ko-KR" altLang="en-US" sz="2400"/>
              <a:t>특징 비교</a:t>
            </a:r>
            <a:endParaRPr lang="ko-KR" altLang="en-US" sz="2400"/>
          </a:p>
          <a:p>
            <a:pPr lvl="2">
              <a:defRPr/>
            </a:pPr>
            <a:endParaRPr lang="ko-KR" altLang="en-US" sz="2000"/>
          </a:p>
          <a:p>
            <a:pPr lvl="2">
              <a:defRPr/>
            </a:pPr>
            <a:r>
              <a:rPr lang="ko-KR" altLang="en-US" sz="2000"/>
              <a:t>스킬이 아닌 카드 사용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캐릭터들의 위치가 동적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복잡한 속성 시스템의 단순화 </a:t>
            </a:r>
            <a:endParaRPr lang="ko-KR" altLang="en-US" sz="2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6720" y="1688598"/>
            <a:ext cx="4594906" cy="26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68800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타 게임과의 비교</a:t>
            </a:r>
            <a:endParaRPr lang="ko-KR" altLang="en-US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Marvel's Midnight Suns</a:t>
            </a:r>
            <a:endParaRPr lang="en-US" altLang="ko-KR" sz="2400"/>
          </a:p>
          <a:p>
            <a:pPr lvl="1">
              <a:defRPr/>
            </a:pPr>
            <a:r>
              <a:rPr lang="ko-KR" altLang="en-US" sz="2400"/>
              <a:t>특징 비교</a:t>
            </a:r>
            <a:endParaRPr lang="ko-KR" altLang="en-US" sz="2400"/>
          </a:p>
          <a:p>
            <a:pPr lvl="1">
              <a:defRPr/>
            </a:pPr>
            <a:endParaRPr lang="ko-KR" altLang="en-US" sz="2400"/>
          </a:p>
          <a:p>
            <a:pPr lvl="2">
              <a:defRPr/>
            </a:pPr>
            <a:r>
              <a:rPr lang="ko-KR" altLang="en-US" sz="2000"/>
              <a:t>이동을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대상을 직접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코스트 소모가 아닌 증가를 채택</a:t>
            </a:r>
            <a:endParaRPr lang="ko-KR" altLang="en-US" sz="2000"/>
          </a:p>
          <a:p>
            <a:pPr lvl="2">
              <a:defRPr/>
            </a:pPr>
            <a:endParaRPr lang="ko-KR" altLang="en-US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264017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개발 환경</a:t>
            </a:r>
            <a:endParaRPr lang="ko-KR" altLang="en-US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3000"/>
              <a:t>DirectX 12</a:t>
            </a:r>
            <a:endParaRPr lang="en-US" altLang="ko-KR" sz="3000"/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Visual Studio 2022</a:t>
            </a:r>
            <a:endParaRPr lang="en-US" altLang="ko-KR" sz="3000"/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Git hub</a:t>
            </a:r>
            <a:endParaRPr lang="en-US" altLang="ko-KR" sz="3000"/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Microsoft Windows 10</a:t>
            </a:r>
            <a:endParaRPr lang="en-US" altLang="ko-KR" sz="3000"/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3ds Max</a:t>
            </a:r>
            <a:endParaRPr lang="en-US" altLang="ko-KR" sz="3000"/>
          </a:p>
          <a:p>
            <a:pPr lvl="0">
              <a:defRPr/>
            </a:pPr>
            <a:endParaRPr lang="ko-KR" altLang="en-US"/>
          </a:p>
        </p:txBody>
      </p:sp>
      <p:pic>
        <p:nvPicPr>
          <p:cNvPr id="1026" name="Picture 2" descr="Gry DirectX 12 na celowniku AMD: Jeszcze przyjdzie nasz czas | PurePC.pl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95001" y="1733662"/>
            <a:ext cx="1351057" cy="1351057"/>
          </a:xfrm>
          <a:prstGeom prst="rect">
            <a:avLst/>
          </a:prstGeom>
          <a:noFill/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48255" y="1733662"/>
            <a:ext cx="1351056" cy="1351056"/>
          </a:xfrm>
          <a:prstGeom prst="rect">
            <a:avLst/>
          </a:prstGeom>
          <a:noFill/>
        </p:spPr>
      </p:pic>
      <p:pic>
        <p:nvPicPr>
          <p:cNvPr id="1030" name="Picture 6" descr="GitHub Logo and symbol, meaning, history, PNG, brand"/>
          <p:cNvPicPr>
            <a:picLocks noChangeAspect="1" noChangeArrowheads="1"/>
          </p:cNvPicPr>
          <p:nvPr/>
        </p:nvPicPr>
        <p:blipFill rotWithShape="1">
          <a:blip r:embed="rId4"/>
          <a:srcRect l="17890" r="18110"/>
          <a:stretch>
            <a:fillRect/>
          </a:stretch>
        </p:blipFill>
        <p:spPr>
          <a:xfrm>
            <a:off x="6096000" y="3699234"/>
            <a:ext cx="1545125" cy="1351984"/>
          </a:xfrm>
          <a:prstGeom prst="rect">
            <a:avLst/>
          </a:prstGeom>
          <a:noFill/>
        </p:spPr>
      </p:pic>
      <p:pic>
        <p:nvPicPr>
          <p:cNvPr id="1032" name="Picture 8" descr="여전히 가능한 윈도우 10으로의 무료 업그레이드 방법 : 네이버 블로그"/>
          <p:cNvPicPr>
            <a:picLocks noChangeAspect="1" noChangeArrowheads="1"/>
          </p:cNvPicPr>
          <p:nvPr/>
        </p:nvPicPr>
        <p:blipFill rotWithShape="1">
          <a:blip r:embed="rId5"/>
          <a:srcRect l="15010" r="15260"/>
          <a:stretch>
            <a:fillRect/>
          </a:stretch>
        </p:blipFill>
        <p:spPr>
          <a:xfrm>
            <a:off x="8363310" y="3689517"/>
            <a:ext cx="1260523" cy="1354095"/>
          </a:xfrm>
          <a:prstGeom prst="rect">
            <a:avLst/>
          </a:prstGeom>
          <a:noFill/>
        </p:spPr>
      </p:pic>
      <p:pic>
        <p:nvPicPr>
          <p:cNvPr id="1034" name="Picture 10" descr="Autodesk® 3ds Max® 2018 A | Premier Cadd Services in South karnataka, India"/>
          <p:cNvPicPr>
            <a:picLocks noChangeAspect="1" noChangeArrowheads="1"/>
          </p:cNvPicPr>
          <p:nvPr/>
        </p:nvPicPr>
        <p:blipFill rotWithShape="1">
          <a:blip r:embed="rId6"/>
          <a:srcRect l="51920" t="3980" r="1860" b="5800"/>
          <a:stretch>
            <a:fillRect/>
          </a:stretch>
        </p:blipFill>
        <p:spPr>
          <a:xfrm>
            <a:off x="10346018" y="3689517"/>
            <a:ext cx="1384416" cy="135105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845139" y="46863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역할분담</a:t>
            </a:r>
            <a:endParaRPr lang="ko-KR" altLang="en-US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/>
              <a:t>김나현</a:t>
            </a:r>
            <a:endParaRPr lang="ko-KR" altLang="en-US" sz="2000"/>
          </a:p>
          <a:p>
            <a:pPr lvl="1">
              <a:defRPr/>
            </a:pPr>
            <a:r>
              <a:rPr lang="en-US" altLang="ko-KR" sz="2000"/>
              <a:t>UI </a:t>
            </a:r>
            <a:r>
              <a:rPr lang="ko-KR" altLang="en-US" sz="2000"/>
              <a:t>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조명</a:t>
            </a:r>
            <a:r>
              <a:rPr lang="en-US" altLang="ko-KR" sz="2000"/>
              <a:t>,</a:t>
            </a:r>
            <a:r>
              <a:rPr lang="ko-KR" altLang="en-US" sz="2000"/>
              <a:t> 그림자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충돌체크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류연우</a:t>
            </a:r>
            <a:endParaRPr lang="ko-KR" altLang="en-US" sz="2000"/>
          </a:p>
          <a:p>
            <a:pPr lvl="1">
              <a:defRPr/>
            </a:pPr>
            <a:r>
              <a:rPr lang="en-US" altLang="ko-KR" sz="2000" b="0" spc="-100"/>
              <a:t>WSAAsyncSelcect</a:t>
            </a:r>
            <a:r>
              <a:rPr lang="ko-KR" altLang="en-US" sz="2000" b="0" spc="-100"/>
              <a:t>를 이용한 멀티플레이</a:t>
            </a:r>
            <a:endParaRPr lang="ko-KR" altLang="en-US" sz="2000" b="0" spc="-100"/>
          </a:p>
          <a:p>
            <a:pPr lvl="1">
              <a:defRPr/>
            </a:pPr>
            <a:r>
              <a:rPr lang="ko-KR" altLang="en-US" sz="2000"/>
              <a:t>카툰 렌더링</a:t>
            </a:r>
            <a:endParaRPr lang="ko-KR" altLang="en-US" sz="200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/>
              <a:t>박기정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프로그램내 애니메이션 생성부 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메쉬의 폴리곤 절단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파티클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공통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프레임 워크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리소스 수집 및 제작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54732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개인별 준비 현황</a:t>
            </a:r>
            <a:endParaRPr lang="ko-KR" altLang="en-US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pPr lvl="0">
              <a:defRPr/>
            </a:pPr>
            <a:r>
              <a:rPr lang="ko-KR" altLang="en-US" sz="2400"/>
              <a:t>김나현</a:t>
            </a:r>
            <a:endParaRPr lang="ko-KR" altLang="en-US" sz="2400"/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  <a:endParaRPr lang="ko-KR" altLang="en-US" sz="2400"/>
          </a:p>
          <a:p>
            <a:pPr>
              <a:buFontTx/>
              <a:buChar char="-"/>
              <a:defRPr/>
            </a:pPr>
            <a:r>
              <a:rPr lang="ko-KR" altLang="en-US" sz="2400"/>
              <a:t>게임 사운드</a:t>
            </a:r>
            <a:endParaRPr lang="ko-KR" altLang="en-US" sz="2400"/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  <a:endParaRPr lang="en-US" altLang="ko-KR" sz="2400"/>
          </a:p>
          <a:p>
            <a:pPr marL="0" indent="0">
              <a:buNone/>
              <a:defRPr/>
            </a:pPr>
            <a:endParaRPr lang="en-US" altLang="ko-KR" sz="2400"/>
          </a:p>
        </p:txBody>
      </p:sp>
      <p:sp>
        <p:nvSpPr>
          <p:cNvPr id="4" name="텍스트 개체 틀 2"/>
          <p:cNvSpPr txBox="1"/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박기정</a:t>
            </a:r>
            <a:endParaRPr lang="ko-KR" altLang="en-US" sz="2400"/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  <a:endParaRPr lang="ko-KR" altLang="en-US" sz="2400"/>
          </a:p>
          <a:p>
            <a:pPr>
              <a:buFontTx/>
              <a:buChar char="-"/>
              <a:defRPr/>
            </a:pPr>
            <a:r>
              <a:rPr lang="ko-KR" altLang="en-US" sz="2400"/>
              <a:t>알고리즘</a:t>
            </a:r>
            <a:endParaRPr lang="en-US" altLang="ko-KR" sz="2400"/>
          </a:p>
        </p:txBody>
      </p:sp>
      <p:sp>
        <p:nvSpPr>
          <p:cNvPr id="5" name="텍스트 개체 틀 2"/>
          <p:cNvSpPr txBox="1"/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류연우</a:t>
            </a:r>
            <a:endParaRPr lang="ko-KR" altLang="en-US" sz="2400"/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ko-KR" altLang="en-US" sz="2400"/>
              <a:t>네트워크 게임 프로그래밍</a:t>
            </a:r>
            <a:endParaRPr lang="ko-KR" altLang="en-US" sz="2400"/>
          </a:p>
          <a:p>
            <a:pPr>
              <a:buFontTx/>
              <a:buChar char="-"/>
              <a:defRPr/>
            </a:pPr>
            <a:r>
              <a:rPr lang="ko-KR" altLang="en-US" sz="2400"/>
              <a:t>인공지능</a:t>
            </a:r>
            <a:endParaRPr lang="ko-KR" altLang="en-US" sz="2400"/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모델링 </a:t>
            </a:r>
            <a:r>
              <a:rPr lang="en-US" altLang="ko-KR" sz="2400"/>
              <a:t>1, 2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  <a:endParaRPr lang="en-US" altLang="ko-KR" sz="2400"/>
          </a:p>
          <a:p>
            <a:pPr>
              <a:buFontTx/>
              <a:buChar char="-"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일정</a:t>
            </a:r>
            <a:endParaRPr lang="ko-KR" altLang="en-US" b="1"/>
          </a:p>
        </p:txBody>
      </p:sp>
      <p:pic>
        <p:nvPicPr>
          <p:cNvPr id="10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3284" y="1292679"/>
            <a:ext cx="11260682" cy="472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04200" y="2042228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Q &amp; A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28932" y="2064907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감사합니다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/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>
              <a:defRPr/>
            </a:pPr>
            <a:r>
              <a:rPr lang="ko-KR" altLang="en-US"/>
              <a:t>제목 </a:t>
            </a:r>
            <a:r>
              <a:rPr lang="en-US" altLang="ko-KR"/>
              <a:t>– Enemy Slasher</a:t>
            </a:r>
            <a:endParaRPr lang="en-US" altLang="ko-KR"/>
          </a:p>
          <a:p>
            <a:pPr marL="127000" indent="0">
              <a:defRPr/>
            </a:pPr>
            <a:endParaRPr lang="en-US" altLang="ko-KR"/>
          </a:p>
          <a:p>
            <a:pPr marL="127000" indent="0">
              <a:defRPr/>
            </a:pPr>
            <a:r>
              <a:rPr lang="ko-KR" altLang="en-US"/>
              <a:t>장르 </a:t>
            </a:r>
            <a:r>
              <a:rPr lang="en-US" altLang="ko-KR"/>
              <a:t>– </a:t>
            </a:r>
            <a:r>
              <a:rPr lang="ko-KR" altLang="en-US"/>
              <a:t>턴제 </a:t>
            </a:r>
            <a:r>
              <a:rPr lang="en-US" altLang="ko-KR"/>
              <a:t>RPG</a:t>
            </a:r>
            <a:endParaRPr lang="en-US" altLang="ko-KR"/>
          </a:p>
          <a:p>
            <a:pPr marL="127000" indent="0">
              <a:defRPr/>
            </a:pPr>
            <a:endParaRPr lang="en-US" altLang="ko-KR"/>
          </a:p>
          <a:p>
            <a:pPr marL="127000" indent="0">
              <a:defRPr/>
            </a:pPr>
            <a:r>
              <a:rPr lang="ko-KR" altLang="en-US"/>
              <a:t>개요 </a:t>
            </a:r>
            <a:r>
              <a:rPr lang="en-US" altLang="ko-KR"/>
              <a:t>– </a:t>
            </a:r>
            <a:r>
              <a:rPr lang="ko-KR" altLang="en-US"/>
              <a:t>턴마다 진행되며</a:t>
            </a:r>
            <a:endParaRPr lang="ko-KR" altLang="en-US"/>
          </a:p>
          <a:p>
            <a:pPr marL="127000" indent="0">
              <a:defRPr/>
            </a:pPr>
            <a:r>
              <a:rPr lang="ko-KR" altLang="en-US"/>
              <a:t>한정된 카드를 적절히 활용하여</a:t>
            </a:r>
            <a:endParaRPr lang="ko-KR" altLang="en-US"/>
          </a:p>
          <a:p>
            <a:pPr marL="127000" indent="0">
              <a:defRPr/>
            </a:pPr>
            <a:r>
              <a:rPr lang="ko-KR" altLang="en-US"/>
              <a:t> 적 몬스터를 잡고 </a:t>
            </a:r>
            <a:endParaRPr lang="ko-KR" altLang="en-US"/>
          </a:p>
          <a:p>
            <a:pPr marL="127000" indent="0">
              <a:defRPr/>
            </a:pPr>
            <a:r>
              <a:rPr lang="ko-KR" altLang="en-US"/>
              <a:t>스테이지를 클리어하는 게임</a:t>
            </a:r>
            <a:endParaRPr lang="en-US" altLang="ko-KR"/>
          </a:p>
        </p:txBody>
      </p:sp>
      <p:sp>
        <p:nvSpPr>
          <p:cNvPr id="6" name="텍스트 개체 틀 2"/>
          <p:cNvSpPr txBox="1"/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1400"/>
              <a:t>예시 게임 </a:t>
            </a:r>
            <a:r>
              <a:rPr lang="en-US" altLang="ko-KR" sz="1400"/>
              <a:t>- </a:t>
            </a:r>
            <a:r>
              <a:rPr lang="ko-KR" altLang="en-US" sz="1400" b="1" i="0" u="none" strike="noStrike">
                <a:solidFill>
                  <a:srgbClr val="0275d8"/>
                </a:solidFill>
                <a:effectLst/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마블 미드나잇 선즈</a:t>
            </a:r>
            <a:endParaRPr lang="ko-KR" altLang="en-US" sz="1400" b="1" i="0" u="none" strike="noStrike">
              <a:solidFill>
                <a:srgbClr val="0275d8"/>
              </a:solidFill>
              <a:effectLst/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defRPr/>
            </a:pPr>
            <a:endParaRPr lang="ko-KR" altLang="en-US" sz="1400"/>
          </a:p>
        </p:txBody>
      </p:sp>
      <p:pic>
        <p:nvPicPr>
          <p:cNvPr id="10" name="그림 9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184642" y="230509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5400" b="1"/>
              <a:t>목차</a:t>
            </a:r>
            <a:endParaRPr lang="ko-KR" altLang="en-US" sz="5400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1. </a:t>
            </a:r>
            <a:r>
              <a:rPr lang="ko-KR" altLang="en-US" sz="2400"/>
              <a:t>환경분석 </a:t>
            </a:r>
            <a:r>
              <a:rPr lang="en-US" altLang="ko-KR" sz="2400"/>
              <a:t>/ </a:t>
            </a:r>
            <a:r>
              <a:rPr lang="ko-KR" altLang="en-US" sz="2400"/>
              <a:t>연구 목적 </a:t>
            </a:r>
            <a:r>
              <a:rPr lang="en-US" altLang="ko-KR" sz="2400"/>
              <a:t>(4p)</a:t>
            </a:r>
            <a:endParaRPr lang="en-US" altLang="ko-KR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2. </a:t>
            </a:r>
            <a:r>
              <a:rPr lang="ko-KR" altLang="en-US" sz="2400"/>
              <a:t>기술 </a:t>
            </a:r>
            <a:r>
              <a:rPr lang="en-US" altLang="ko-KR" sz="2400"/>
              <a:t>/ </a:t>
            </a:r>
            <a:r>
              <a:rPr lang="ko-KR" altLang="en-US" sz="2400"/>
              <a:t>중점 연구분야 </a:t>
            </a:r>
            <a:r>
              <a:rPr lang="en-US" altLang="ko-KR" sz="2400"/>
              <a:t>(5p)</a:t>
            </a:r>
            <a:endParaRPr lang="en-US" altLang="ko-KR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3. </a:t>
            </a:r>
            <a:r>
              <a:rPr lang="ko-KR" altLang="en-US" sz="2400"/>
              <a:t>게임소개 및 특징 </a:t>
            </a:r>
            <a:r>
              <a:rPr lang="en-US" altLang="ko-KR" sz="2400"/>
              <a:t>(7p)</a:t>
            </a:r>
            <a:endParaRPr lang="en-US" altLang="ko-KR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4. </a:t>
            </a:r>
            <a:r>
              <a:rPr lang="ko-KR" altLang="en-US" sz="2400"/>
              <a:t>게임 진행 </a:t>
            </a:r>
            <a:r>
              <a:rPr lang="en-US" altLang="ko-KR" sz="2400"/>
              <a:t>(8p)</a:t>
            </a:r>
            <a:endParaRPr lang="en-US" altLang="ko-KR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5. </a:t>
            </a:r>
            <a:r>
              <a:rPr lang="ko-KR" altLang="en-US" sz="2400"/>
              <a:t>조작법 </a:t>
            </a:r>
            <a:r>
              <a:rPr lang="en-US" altLang="ko-KR" sz="2400"/>
              <a:t>(9p)</a:t>
            </a:r>
            <a:endParaRPr lang="en-US" altLang="ko-KR" sz="2400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2"/>
          <p:cNvSpPr txBox="1"/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6. </a:t>
            </a:r>
            <a:r>
              <a:rPr lang="ko-KR" altLang="en-US" sz="2400"/>
              <a:t>타 게임과의 비교 </a:t>
            </a:r>
            <a:r>
              <a:rPr lang="en-US" altLang="ko-KR" sz="2400"/>
              <a:t>(10p)</a:t>
            </a:r>
            <a:endParaRPr lang="en-US" altLang="ko-KR" sz="2400"/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7. </a:t>
            </a:r>
            <a:r>
              <a:rPr lang="ko-KR" altLang="en-US" sz="2400"/>
              <a:t>개발 환경</a:t>
            </a:r>
            <a:r>
              <a:rPr lang="en-US" altLang="ko-KR" sz="2400"/>
              <a:t> (12p)</a:t>
            </a:r>
            <a:endParaRPr lang="en-US" altLang="ko-KR" sz="2400"/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8. </a:t>
            </a:r>
            <a:r>
              <a:rPr lang="ko-KR" altLang="en-US" sz="2400"/>
              <a:t>역할 분담 </a:t>
            </a:r>
            <a:r>
              <a:rPr lang="en-US" altLang="ko-KR" sz="2400"/>
              <a:t>(13p)</a:t>
            </a:r>
            <a:endParaRPr lang="en-US" altLang="ko-KR" sz="2400"/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9. </a:t>
            </a:r>
            <a:r>
              <a:rPr lang="ko-KR" altLang="en-US" sz="2400"/>
              <a:t>개인별 준비 현황 </a:t>
            </a:r>
            <a:r>
              <a:rPr lang="en-US" altLang="ko-KR" sz="2400"/>
              <a:t>(14p)</a:t>
            </a:r>
            <a:endParaRPr lang="en-US" altLang="ko-KR" sz="2400"/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10. </a:t>
            </a:r>
            <a:r>
              <a:rPr lang="ko-KR" altLang="en-US" sz="2400"/>
              <a:t>일정 </a:t>
            </a:r>
            <a:r>
              <a:rPr lang="en-US" altLang="ko-KR" sz="2400"/>
              <a:t>(15p)</a:t>
            </a:r>
            <a:endParaRPr lang="en-US" altLang="ko-KR" sz="2400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390893" y="287206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환경 분석 </a:t>
            </a:r>
            <a:r>
              <a:rPr lang="en-US" altLang="ko-KR" b="1"/>
              <a:t>/ </a:t>
            </a:r>
            <a:r>
              <a:rPr lang="ko-KR" altLang="en-US" b="1"/>
              <a:t>연구 목적</a:t>
            </a:r>
            <a:endParaRPr lang="ko-KR" altLang="en-US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400"/>
              <a:t>한판한판은 </a:t>
            </a:r>
            <a:r>
              <a:rPr lang="ko-KR" altLang="en-US" sz="2400" b="1">
                <a:solidFill>
                  <a:srgbClr val="cc3300"/>
                </a:solidFill>
              </a:rPr>
              <a:t>짧고</a:t>
            </a:r>
            <a:r>
              <a:rPr lang="ko-KR" altLang="en-US" sz="2400"/>
              <a:t> 정복까지 걸리는 시간은 </a:t>
            </a:r>
            <a:r>
              <a:rPr lang="ko-KR" altLang="en-US" sz="2400" b="1">
                <a:solidFill>
                  <a:srgbClr val="cc3300"/>
                </a:solidFill>
              </a:rPr>
              <a:t>긴</a:t>
            </a:r>
            <a:r>
              <a:rPr lang="ko-KR" altLang="en-US" sz="2400"/>
              <a:t> 게임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인터넷 방송의 영향력이 커지고 있으므로 </a:t>
            </a:r>
            <a:r>
              <a:rPr lang="ko-KR" altLang="en-US" sz="2400" b="1">
                <a:solidFill>
                  <a:srgbClr val="cc3300"/>
                </a:solidFill>
              </a:rPr>
              <a:t>방송하기 좋은 게임</a:t>
            </a:r>
            <a:endParaRPr lang="ko-KR" altLang="en-US" sz="2400" b="1">
              <a:solidFill>
                <a:srgbClr val="cc3300"/>
              </a:solidFill>
            </a:endParaRPr>
          </a:p>
          <a:p>
            <a:pPr lvl="0">
              <a:defRPr/>
            </a:pPr>
            <a:endParaRPr lang="ko-KR" altLang="en-US" sz="2000"/>
          </a:p>
        </p:txBody>
      </p:sp>
      <p:grpSp>
        <p:nvGrpSpPr>
          <p:cNvPr id="27" name="그룹 26"/>
          <p:cNvGrpSpPr>
            <a:grpSpLocks/>
          </p:cNvGrpSpPr>
          <p:nvPr/>
        </p:nvGrpSpPr>
        <p:grpSpPr>
          <a:xfrm rot="0"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/>
            <p:cNvGraphicFramePr/>
            <p:nvPr/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r:id="rId3"/>
            </a:graphicData>
          </a:graphic>
        </p:graphicFrame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950785" y="3461984"/>
              <a:ext cx="2170302" cy="5501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tx1"/>
                  </a:solidFill>
                </a:rPr>
                <a:t>평균 </a:t>
              </a:r>
              <a:r>
                <a:rPr lang="en-US" altLang="ko-KR" sz="2800">
                  <a:solidFill>
                    <a:schemeClr val="tx1"/>
                  </a:solidFill>
                </a:rPr>
                <a:t>97</a:t>
              </a:r>
              <a:r>
                <a:rPr lang="ko-KR" altLang="en-US" sz="2800">
                  <a:solidFill>
                    <a:schemeClr val="tx1"/>
                  </a:solidFill>
                </a:rPr>
                <a:t>시간</a:t>
              </a:r>
              <a:endParaRPr lang="ko-KR" altLang="en-US" sz="280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9" name="차트 38"/>
          <p:cNvGraphicFramePr/>
          <p:nvPr/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r:id="rId10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664677" y="3256381"/>
            <a:ext cx="33163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tx1"/>
                </a:solidFill>
              </a:rPr>
              <a:t>분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tx1"/>
                </a:solidFill>
              </a:rPr>
              <a:t>시간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92026" y="3636993"/>
            <a:ext cx="220486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tx1"/>
                </a:solidFill>
              </a:rPr>
              <a:t>평균 약 </a:t>
            </a:r>
            <a:r>
              <a:rPr lang="en-US" altLang="ko-KR" sz="2800">
                <a:solidFill>
                  <a:schemeClr val="tx1"/>
                </a:solidFill>
              </a:rPr>
              <a:t>24</a:t>
            </a:r>
            <a:r>
              <a:rPr lang="ko-KR" altLang="en-US" sz="2800">
                <a:solidFill>
                  <a:schemeClr val="tx1"/>
                </a:solidFill>
              </a:rPr>
              <a:t>분</a:t>
            </a:r>
            <a:endParaRPr lang="ko-KR" altLang="en-US" sz="2800">
              <a:solidFill>
                <a:schemeClr val="tx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68799" y="287206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기술 </a:t>
            </a:r>
            <a:r>
              <a:rPr lang="en-US" altLang="ko-KR" b="1"/>
              <a:t>/ </a:t>
            </a:r>
            <a:r>
              <a:rPr lang="ko-KR" altLang="en-US" b="1"/>
              <a:t>중점 연구분야</a:t>
            </a:r>
            <a:endParaRPr lang="ko-KR" altLang="en-US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멀티 플레이</a:t>
            </a:r>
            <a:r>
              <a:rPr lang="en-US" altLang="ko-KR" sz="2400"/>
              <a:t>	</a:t>
            </a:r>
            <a:endParaRPr lang="en-US" altLang="ko-KR" sz="2400"/>
          </a:p>
          <a:p>
            <a:pPr marL="0" indent="0">
              <a:buNone/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	</a:t>
            </a:r>
            <a:r>
              <a:rPr lang="en-US" altLang="ko-KR" sz="2400" b="1">
                <a:solidFill>
                  <a:srgbClr val="cc3300"/>
                </a:solidFill>
              </a:rPr>
              <a:t>WSAAsyncSelect</a:t>
            </a:r>
            <a:r>
              <a:rPr lang="en-US" altLang="ko-KR" sz="2400">
                <a:solidFill>
                  <a:srgbClr val="cc3300"/>
                </a:solidFill>
              </a:rPr>
              <a:t> </a:t>
            </a:r>
            <a:r>
              <a:rPr lang="ko-KR" altLang="en-US" sz="2400"/>
              <a:t>모델 을 이용한 멀티 플레이 구현</a:t>
            </a:r>
            <a:endParaRPr lang="ko-KR" altLang="en-US" sz="2400"/>
          </a:p>
          <a:p>
            <a:pPr marL="0" indent="0">
              <a:buNone/>
              <a:defRPr/>
            </a:pPr>
            <a:r>
              <a:rPr lang="ko-KR" altLang="en-US" sz="2400"/>
              <a:t>	</a:t>
            </a:r>
            <a:r>
              <a:rPr lang="ko-KR" altLang="en-US" sz="2400" b="1">
                <a:solidFill>
                  <a:srgbClr val="cc3300"/>
                </a:solidFill>
              </a:rPr>
              <a:t>실시간</a:t>
            </a:r>
            <a:r>
              <a:rPr lang="ko-KR" altLang="en-US" sz="2400"/>
              <a:t> 서버 통신 구현</a:t>
            </a:r>
            <a:endParaRPr lang="ko-KR" altLang="en-US" sz="2400"/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defRPr/>
            </a:pPr>
            <a:r>
              <a:rPr lang="ko-KR" altLang="en-US" sz="2400"/>
              <a:t>카툰 렌더링</a:t>
            </a:r>
            <a:endParaRPr lang="ko-KR" altLang="en-US" sz="2400"/>
          </a:p>
          <a:p>
            <a:pPr marL="203195" indent="0">
              <a:buNone/>
              <a:defRPr/>
            </a:pPr>
            <a:r>
              <a:rPr lang="ko-KR" altLang="en-US" sz="2400"/>
              <a:t>	색상, 평평한 음영, 선명한 윤곽 등을 강조하여</a:t>
            </a:r>
            <a:endParaRPr lang="ko-KR" altLang="en-US" sz="2400"/>
          </a:p>
          <a:p>
            <a:pPr marL="203195" indent="0">
              <a:buNone/>
              <a:defRPr/>
            </a:pPr>
            <a:r>
              <a:rPr lang="ko-KR" altLang="en-US" sz="2400"/>
              <a:t>	애니메이션 스타일의 비주얼 구현</a:t>
            </a:r>
            <a:endParaRPr lang="ko-KR" altLang="en-US" sz="2400"/>
          </a:p>
          <a:p>
            <a:pPr marL="203195" indent="0">
              <a:buNone/>
              <a:defRPr/>
            </a:pPr>
            <a:r>
              <a:rPr lang="en-US" altLang="ko-KR" sz="2200"/>
              <a:t>	</a:t>
            </a:r>
            <a:endParaRPr lang="en-US" altLang="ko-KR" sz="2200"/>
          </a:p>
          <a:p>
            <a:pPr marL="0" indent="0">
              <a:buNone/>
              <a:defRPr/>
            </a:pPr>
            <a:endParaRPr lang="en-US" altLang="ko-KR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16696" y="309884"/>
            <a:ext cx="1040672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3400" b="1"/>
              <a:t>기술 </a:t>
            </a:r>
            <a:r>
              <a:rPr lang="en-US" altLang="ko-KR" sz="3400" b="1"/>
              <a:t>/ </a:t>
            </a:r>
            <a:r>
              <a:rPr lang="ko-KR" altLang="en-US" sz="3400" b="1"/>
              <a:t>중점 연구분야 </a:t>
            </a:r>
            <a:r>
              <a:rPr lang="en-US" altLang="ko-KR" sz="3400" b="1"/>
              <a:t>– </a:t>
            </a:r>
            <a:r>
              <a:rPr lang="ko-KR" altLang="en-US" sz="3400" b="1"/>
              <a:t>폴리곤 절단 기술</a:t>
            </a:r>
            <a:endParaRPr lang="ko-KR" altLang="en-US" sz="3400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59999" y="1269485"/>
            <a:ext cx="10272000" cy="4555200"/>
          </a:xfrm>
        </p:spPr>
        <p:txBody>
          <a:bodyPr/>
          <a:lstStyle/>
          <a:p>
            <a:pPr lvl="0">
              <a:defRPr/>
            </a:pPr>
            <a:r>
              <a:rPr lang="en-US" altLang="ko-KR" sz="2800"/>
              <a:t>3D </a:t>
            </a:r>
            <a:r>
              <a:rPr lang="ko-KR" altLang="en-US" sz="2800"/>
              <a:t>형상 모델의 </a:t>
            </a:r>
            <a:r>
              <a:rPr lang="ko-KR" altLang="en-US" sz="2800" b="1">
                <a:solidFill>
                  <a:srgbClr val="cc3300"/>
                </a:solidFill>
              </a:rPr>
              <a:t>부분 절단 </a:t>
            </a:r>
            <a:r>
              <a:rPr lang="en-US" altLang="ko-KR" sz="2800" b="1">
                <a:solidFill>
                  <a:srgbClr val="000000"/>
                </a:solidFill>
              </a:rPr>
              <a:t>,</a:t>
            </a:r>
            <a:r>
              <a:rPr lang="ko-KR" altLang="en-US" sz="2800" b="1">
                <a:solidFill>
                  <a:srgbClr val="cc3300"/>
                </a:solidFill>
              </a:rPr>
              <a:t> 부위 파괴</a:t>
            </a:r>
            <a:endParaRPr lang="ko-KR" altLang="en-US" sz="2800" b="1">
              <a:solidFill>
                <a:srgbClr val="cc3300"/>
              </a:solidFill>
            </a:endParaRPr>
          </a:p>
          <a:p>
            <a:pPr lvl="0">
              <a:defRPr/>
            </a:pPr>
            <a:endParaRPr lang="ko-KR" altLang="en-US" sz="2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036" y="4284202"/>
            <a:ext cx="3553737" cy="2417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3405" y="2037751"/>
            <a:ext cx="4812595" cy="22382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8870"/>
          <a:stretch>
            <a:fillRect/>
          </a:stretch>
        </p:blipFill>
        <p:spPr>
          <a:xfrm>
            <a:off x="7570109" y="1904571"/>
            <a:ext cx="3911158" cy="4509798"/>
          </a:xfrm>
          <a:prstGeom prst="rect">
            <a:avLst/>
          </a:prstGeom>
        </p:spPr>
      </p:pic>
      <p:sp>
        <p:nvSpPr>
          <p:cNvPr id="12" name="화살표: 오른쪽 11"/>
          <p:cNvSpPr/>
          <p:nvPr/>
        </p:nvSpPr>
        <p:spPr>
          <a:xfrm>
            <a:off x="5738882" y="5174879"/>
            <a:ext cx="2165803" cy="680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170179" y="4412425"/>
            <a:ext cx="2789467" cy="2256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0595" y="5755983"/>
            <a:ext cx="2431676" cy="423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b="1"/>
              <a:t>부위 파괴 부위</a:t>
            </a:r>
            <a:endParaRPr lang="ko-KR" altLang="en-US" sz="2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09376" y="32122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게임소개 및 특징</a:t>
            </a:r>
            <a:endParaRPr lang="ko-KR" altLang="en-US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  <a:endParaRPr lang="ko-KR" altLang="en-US" sz="2400"/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/>
              <a:t>덱 빌딩</a:t>
            </a:r>
            <a:r>
              <a:rPr lang="en-US" altLang="ko-KR" sz="2400"/>
              <a:t>, </a:t>
            </a:r>
            <a:r>
              <a:rPr lang="ko-KR" altLang="en-US" sz="2400"/>
              <a:t>로그라이크</a:t>
            </a:r>
            <a:endParaRPr lang="ko-KR" altLang="en-US" sz="2400"/>
          </a:p>
          <a:p>
            <a:pPr lvl="1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멀티플레이</a:t>
            </a:r>
            <a:endParaRPr lang="ko-KR" altLang="en-US" sz="2400"/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로컬 서버</a:t>
            </a:r>
            <a:r>
              <a:rPr lang="ko-KR" altLang="en-US" sz="2400">
                <a:solidFill>
                  <a:schemeClr val="tx1"/>
                </a:solidFill>
              </a:rPr>
              <a:t>를 이용한 </a:t>
            </a:r>
            <a:r>
              <a:rPr lang="ko-KR" altLang="en-US" sz="2400" b="1">
                <a:solidFill>
                  <a:srgbClr val="cc3300"/>
                </a:solidFill>
              </a:rPr>
              <a:t>최대 </a:t>
            </a:r>
            <a:r>
              <a:rPr lang="en-US" altLang="ko-KR" sz="2400" b="1">
                <a:solidFill>
                  <a:srgbClr val="cc3300"/>
                </a:solidFill>
              </a:rPr>
              <a:t>4</a:t>
            </a:r>
            <a:r>
              <a:rPr lang="ko-KR" altLang="en-US" sz="2400" b="1">
                <a:solidFill>
                  <a:srgbClr val="cc3300"/>
                </a:solidFill>
              </a:rPr>
              <a:t>인</a:t>
            </a:r>
            <a:r>
              <a:rPr lang="ko-KR" altLang="en-US" sz="2400">
                <a:solidFill>
                  <a:schemeClr val="tx1"/>
                </a:solidFill>
              </a:rPr>
              <a:t>의 멀티 플레이</a:t>
            </a:r>
            <a:endParaRPr lang="ko-KR" altLang="en-US" sz="2400">
              <a:solidFill>
                <a:schemeClr val="tx1"/>
              </a:solidFill>
            </a:endParaRPr>
          </a:p>
          <a:p>
            <a:pPr lvl="1"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127947" y="298545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게임 진행</a:t>
            </a:r>
            <a:endParaRPr lang="ko-KR" altLang="en-US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6174" y="4943896"/>
            <a:ext cx="4427892" cy="1405857"/>
          </a:xfrm>
        </p:spPr>
        <p:txBody>
          <a:bodyPr/>
          <a:lstStyle/>
          <a:p>
            <a:pPr lvl="0">
              <a:defRPr/>
            </a:pPr>
            <a:r>
              <a:rPr lang="ko-KR" altLang="en-US" sz="2200" b="1">
                <a:solidFill>
                  <a:srgbClr val="cc3300"/>
                </a:solidFill>
              </a:rPr>
              <a:t>필드</a:t>
            </a:r>
            <a:r>
              <a:rPr lang="ko-KR" altLang="en-US" sz="2200" b="1">
                <a:solidFill>
                  <a:schemeClr val="tx1"/>
                </a:solidFill>
              </a:rPr>
              <a:t>에서 </a:t>
            </a:r>
            <a:r>
              <a:rPr lang="ko-KR" altLang="en-US" sz="2200" b="1">
                <a:solidFill>
                  <a:srgbClr val="cc3300"/>
                </a:solidFill>
              </a:rPr>
              <a:t>적</a:t>
            </a:r>
            <a:r>
              <a:rPr lang="ko-KR" altLang="en-US" sz="2200" b="1">
                <a:solidFill>
                  <a:schemeClr val="tx1"/>
                </a:solidFill>
              </a:rPr>
              <a:t>과 </a:t>
            </a:r>
            <a:r>
              <a:rPr lang="ko-KR" altLang="en-US" sz="2200" b="1">
                <a:solidFill>
                  <a:srgbClr val="cc3300"/>
                </a:solidFill>
              </a:rPr>
              <a:t>조우 </a:t>
            </a:r>
            <a:r>
              <a:rPr lang="ko-KR" altLang="en-US" sz="2200" b="1">
                <a:solidFill>
                  <a:schemeClr val="tx1"/>
                </a:solidFill>
              </a:rPr>
              <a:t>시 </a:t>
            </a:r>
            <a:r>
              <a:rPr lang="ko-KR" altLang="en-US" sz="2200" b="1">
                <a:solidFill>
                  <a:srgbClr val="cc3300"/>
                </a:solidFill>
              </a:rPr>
              <a:t>전투</a:t>
            </a:r>
            <a:endParaRPr lang="ko-KR" altLang="en-US" sz="2200" b="1">
              <a:solidFill>
                <a:srgbClr val="cc3300"/>
              </a:solidFill>
            </a:endParaRPr>
          </a:p>
          <a:p>
            <a:pPr lvl="0">
              <a:defRPr/>
            </a:pPr>
            <a:r>
              <a:rPr lang="ko-KR" altLang="en-US" sz="2200" b="1">
                <a:solidFill>
                  <a:srgbClr val="cc3300"/>
                </a:solidFill>
              </a:rPr>
              <a:t>전투</a:t>
            </a:r>
            <a:r>
              <a:rPr lang="ko-KR" altLang="en-US" sz="2200" b="1">
                <a:solidFill>
                  <a:schemeClr val="tx1"/>
                </a:solidFill>
              </a:rPr>
              <a:t>는 </a:t>
            </a:r>
            <a:r>
              <a:rPr lang="ko-KR" altLang="en-US" sz="2200" b="1">
                <a:solidFill>
                  <a:srgbClr val="cc3300"/>
                </a:solidFill>
              </a:rPr>
              <a:t>턴제</a:t>
            </a:r>
            <a:r>
              <a:rPr lang="ko-KR" altLang="en-US" sz="2200" b="1">
                <a:solidFill>
                  <a:schemeClr val="tx1"/>
                </a:solidFill>
              </a:rPr>
              <a:t>로 진행</a:t>
            </a:r>
            <a:endParaRPr lang="ko-KR" altLang="en-US" sz="2200" b="1">
              <a:solidFill>
                <a:schemeClr val="tx1"/>
              </a:solidFill>
            </a:endParaRPr>
          </a:p>
        </p:txBody>
      </p:sp>
      <p:sp>
        <p:nvSpPr>
          <p:cNvPr id="6" name="텍스트 개체 틀 2"/>
          <p:cNvSpPr txBox="1"/>
          <p:nvPr/>
        </p:nvSpPr>
        <p:spPr>
          <a:xfrm>
            <a:off x="6345384" y="494389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cc3300"/>
                </a:solidFill>
              </a:rPr>
              <a:t>를</a:t>
            </a:r>
            <a:r>
              <a:rPr lang="ko-KR" altLang="en-US" sz="2400"/>
              <a:t> 사용한 </a:t>
            </a: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ko-KR" altLang="en-US" sz="2400"/>
              <a:t> 전투</a:t>
            </a:r>
            <a:endParaRPr lang="ko-KR" altLang="en-US" sz="24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7800"/>
          <a:stretch>
            <a:fillRect/>
          </a:stretch>
        </p:blipFill>
        <p:spPr>
          <a:xfrm>
            <a:off x="866174" y="1719811"/>
            <a:ext cx="4824846" cy="29435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72910" r="2360"/>
          <a:stretch>
            <a:fillRect/>
          </a:stretch>
        </p:blipFill>
        <p:spPr>
          <a:xfrm>
            <a:off x="6345384" y="1719811"/>
            <a:ext cx="4824846" cy="2939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68800" y="332563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/>
              <a:t>조작법</a:t>
            </a:r>
            <a:endParaRPr lang="ko-KR" altLang="en-US" b="1"/>
          </a:p>
        </p:txBody>
      </p:sp>
      <p:grpSp>
        <p:nvGrpSpPr>
          <p:cNvPr id="57" name="그룹 56"/>
          <p:cNvGrpSpPr/>
          <p:nvPr/>
        </p:nvGrpSpPr>
        <p:grpSpPr>
          <a:xfrm rot="0"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 rot="0"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  <a:endParaRPr lang="ko-KR" altLang="en-US" sz="2000" b="1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0"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카드 사용 및 각종 피킹</a:t>
                </a:r>
                <a:endParaRPr lang="ko-KR" altLang="en-US" sz="2000" b="1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 rot="0"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  <a:endParaRPr lang="ko-KR" altLang="en-US" sz="2400" b="1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718</ep:Words>
  <ep:PresentationFormat>와이드스크린</ep:PresentationFormat>
  <ep:Paragraphs>258</ep:Paragraphs>
  <ep:Slides>17</ep:Slides>
  <ep:Notes>28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한컴오피스</vt:lpstr>
      <vt:lpstr>Enemy Slasher</vt:lpstr>
      <vt:lpstr>슬라이드 2</vt:lpstr>
      <vt:lpstr>목차</vt:lpstr>
      <vt:lpstr>환경 분석 / 연구 목적</vt:lpstr>
      <vt:lpstr>기술 / 중점 연구분야</vt:lpstr>
      <vt:lpstr>기술 / 중점 연구분야 – 폴리곤 절단 기술</vt:lpstr>
      <vt:lpstr>게임소개 및 특징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2023-06-24T05:16:45.312</dcterms:modified>
  <cp:revision>269</cp:revision>
  <dc:title>제안서</dc:title>
  <cp:version>1000.0000.01</cp:version>
</cp:coreProperties>
</file>